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25" r:id="rId2"/>
    <p:sldId id="257" r:id="rId3"/>
    <p:sldId id="278" r:id="rId4"/>
    <p:sldId id="332" r:id="rId5"/>
    <p:sldId id="331" r:id="rId6"/>
    <p:sldId id="330" r:id="rId7"/>
    <p:sldId id="338" r:id="rId8"/>
    <p:sldId id="333" r:id="rId9"/>
    <p:sldId id="329" r:id="rId10"/>
    <p:sldId id="339" r:id="rId11"/>
    <p:sldId id="335" r:id="rId12"/>
    <p:sldId id="33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8"/>
    <p:restoredTop sz="92957"/>
  </p:normalViewPr>
  <p:slideViewPr>
    <p:cSldViewPr snapToGrid="0" snapToObjects="1">
      <p:cViewPr varScale="1">
        <p:scale>
          <a:sx n="61" d="100"/>
          <a:sy n="61" d="100"/>
        </p:scale>
        <p:origin x="224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8C07F-5A2F-C84A-B678-635980486FCE}" type="datetimeFigureOut">
              <a:rPr lang="en-US" smtClean="0"/>
              <a:t>12/7/20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B1EB9-06F7-934E-9015-6DD33038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7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1EB9-06F7-934E-9015-6DD3303838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flipgrid.com/f823173b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itute.daintl.org/fol_01" TargetMode="External"/><Relationship Id="rId2" Type="http://schemas.openxmlformats.org/officeDocument/2006/relationships/hyperlink" Target="https://flipgrid.com/f823173b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hyperlink" Target="https://tinyurl.com/y2kpfp4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OTRZLNyIic&amp;ab_channel=FlippedClassroomTutorials" TargetMode="External"/><Relationship Id="rId2" Type="http://schemas.openxmlformats.org/officeDocument/2006/relationships/hyperlink" Target="https://www.youtube.com/embed/jbPpdyn16sY?rel=0&amp;autoplay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J4UNT5u59Zg&amp;ab_channel=TheTechyTeacher%27sTechTip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7576" y="3392327"/>
            <a:ext cx="2793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Pilot Cohort!</a:t>
            </a:r>
          </a:p>
          <a:p>
            <a:pPr algn="ctr"/>
            <a:endParaRPr lang="en-US" sz="2400" i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November 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5544"/>
            <a:ext cx="11658600" cy="108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44711" y="28577"/>
            <a:ext cx="11647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ontserrat" charset="0"/>
                <a:ea typeface="Montserrat" charset="0"/>
                <a:cs typeface="Montserrat" charset="0"/>
              </a:rPr>
              <a:t>Facilitating Online Learning </a:t>
            </a:r>
            <a:r>
              <a:rPr lang="en-US" sz="5400" dirty="0" err="1">
                <a:latin typeface="Montserrat" charset="0"/>
                <a:ea typeface="Montserrat" charset="0"/>
                <a:cs typeface="Montserrat" charset="0"/>
              </a:rPr>
              <a:t>ToT</a:t>
            </a:r>
            <a:endParaRPr lang="en-US" sz="5400" dirty="0"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249" y="5226304"/>
            <a:ext cx="2062162" cy="1631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11" y="1250411"/>
            <a:ext cx="9102865" cy="533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5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834855"/>
            <a:ext cx="9404723" cy="1400530"/>
          </a:xfrm>
        </p:spPr>
        <p:txBody>
          <a:bodyPr/>
          <a:lstStyle/>
          <a:p>
            <a:r>
              <a:rPr lang="en-US" sz="4400" b="1" dirty="0">
                <a:latin typeface="Montserrat" charset="0"/>
                <a:ea typeface="Montserrat" charset="0"/>
                <a:cs typeface="Montserrat" charset="0"/>
              </a:rPr>
              <a:t>TECH TOOL: FLIP GRID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109379"/>
            <a:ext cx="10422223" cy="413902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Montserrat" charset="0"/>
                <a:ea typeface="Montserrat" charset="0"/>
                <a:cs typeface="Montserrat" charset="0"/>
              </a:rPr>
              <a:t>Asynchronous video discussion tool</a:t>
            </a:r>
          </a:p>
          <a:p>
            <a:r>
              <a:rPr lang="en-US" sz="3200" dirty="0">
                <a:latin typeface="Montserrat" charset="0"/>
                <a:ea typeface="Montserrat" charset="0"/>
                <a:cs typeface="Montserrat" charset="0"/>
              </a:rPr>
              <a:t>Secure</a:t>
            </a:r>
          </a:p>
          <a:p>
            <a:r>
              <a:rPr lang="en-US" sz="3200" dirty="0">
                <a:latin typeface="Montserrat" charset="0"/>
                <a:ea typeface="Montserrat" charset="0"/>
                <a:cs typeface="Montserrat" charset="0"/>
              </a:rPr>
              <a:t>Used all over the world from kindergarten-PhD scholars at prestigious universities</a:t>
            </a:r>
          </a:p>
          <a:p>
            <a:r>
              <a:rPr lang="en-US" sz="3200" dirty="0">
                <a:latin typeface="Montserrat" charset="0"/>
                <a:ea typeface="Montserrat" charset="0"/>
                <a:cs typeface="Montserrat" charset="0"/>
              </a:rPr>
              <a:t>Facilitators pose questions and participants respond with a short video. Others can respond with text or video.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859" y="395786"/>
            <a:ext cx="4535986" cy="1713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84693" y="2109379"/>
            <a:ext cx="279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above or </a:t>
            </a:r>
            <a:r>
              <a:rPr lang="en-US"/>
              <a:t>type in</a:t>
            </a:r>
          </a:p>
          <a:p>
            <a:r>
              <a:rPr lang="en-US" dirty="0"/>
              <a:t>JOIN CODE: f823173b</a:t>
            </a:r>
          </a:p>
        </p:txBody>
      </p:sp>
    </p:spTree>
    <p:extLst>
      <p:ext uri="{BB962C8B-B14F-4D97-AF65-F5344CB8AC3E}">
        <p14:creationId xmlns:p14="http://schemas.microsoft.com/office/powerpoint/2010/main" val="1888734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80014"/>
            <a:ext cx="9404723" cy="1400530"/>
          </a:xfrm>
        </p:spPr>
        <p:txBody>
          <a:bodyPr/>
          <a:lstStyle/>
          <a:p>
            <a:r>
              <a:rPr lang="en-US" b="1" u="sng" dirty="0"/>
              <a:t>HOMEWORK</a:t>
            </a:r>
            <a:r>
              <a:rPr lang="en-US" b="1" dirty="0"/>
              <a:t>  </a:t>
            </a:r>
            <a:r>
              <a:rPr lang="en-US" sz="2800" b="1" dirty="0"/>
              <a:t>[for Wednesday December 9]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9903608" cy="419548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Montserrat" charset="0"/>
                <a:ea typeface="Montserrat" charset="0"/>
                <a:cs typeface="Montserrat" charset="0"/>
              </a:rPr>
              <a:t>Prepare for Facilitation Practice #1</a:t>
            </a:r>
          </a:p>
          <a:p>
            <a:r>
              <a:rPr lang="en-US" sz="3200" dirty="0">
                <a:latin typeface="Montserrat" charset="0"/>
                <a:ea typeface="Montserrat" charset="0"/>
                <a:cs typeface="Montserrat" charset="0"/>
              </a:rPr>
              <a:t>Respond to the question on </a:t>
            </a:r>
            <a:r>
              <a:rPr lang="en-US" sz="3200" dirty="0" err="1">
                <a:latin typeface="Montserrat" charset="0"/>
                <a:ea typeface="Montserrat" charset="0"/>
                <a:cs typeface="Montserrat" charset="0"/>
                <a:hlinkClick r:id="rId2"/>
              </a:rPr>
              <a:t>Flipgrid</a:t>
            </a:r>
            <a:endParaRPr lang="en-US" sz="3200" dirty="0"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sz="3200" dirty="0">
                <a:latin typeface="Montserrat" charset="0"/>
                <a:ea typeface="Montserrat" charset="0"/>
                <a:cs typeface="Montserrat" charset="0"/>
              </a:rPr>
              <a:t>Add a comment to two or more responses</a:t>
            </a:r>
          </a:p>
          <a:p>
            <a:endParaRPr lang="en-US" sz="3200" dirty="0"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sz="3200" dirty="0">
                <a:latin typeface="Montserrat" charset="0"/>
                <a:ea typeface="Montserrat" charset="0"/>
                <a:cs typeface="Montserrat" charset="0"/>
              </a:rPr>
              <a:t>*All of these resources can be found on the </a:t>
            </a:r>
            <a:r>
              <a:rPr lang="en-US" sz="3200" dirty="0">
                <a:latin typeface="Montserrat" charset="0"/>
                <a:ea typeface="Montserrat" charset="0"/>
                <a:cs typeface="Montserrat" charset="0"/>
                <a:hlinkClick r:id="rId3"/>
              </a:rPr>
              <a:t>FOL Cohort Page</a:t>
            </a:r>
            <a:r>
              <a:rPr lang="en-US" sz="3200" dirty="0">
                <a:latin typeface="Montserrat" charset="0"/>
                <a:ea typeface="Montserrat" charset="0"/>
                <a:cs typeface="Montserrat" charset="0"/>
              </a:rPr>
              <a:t>: </a:t>
            </a:r>
          </a:p>
          <a:p>
            <a:pPr marL="0" indent="0">
              <a:buNone/>
            </a:pPr>
            <a:r>
              <a:rPr lang="en-US" sz="3200" dirty="0">
                <a:latin typeface="Montserrat" charset="0"/>
                <a:ea typeface="Montserrat" charset="0"/>
                <a:cs typeface="Montserrat" charset="0"/>
              </a:rPr>
              <a:t>https://</a:t>
            </a:r>
            <a:r>
              <a:rPr lang="en-US" sz="3200" dirty="0" err="1">
                <a:latin typeface="Montserrat" charset="0"/>
                <a:ea typeface="Montserrat" charset="0"/>
                <a:cs typeface="Montserrat" charset="0"/>
              </a:rPr>
              <a:t>institute.daintl.org</a:t>
            </a:r>
            <a:r>
              <a:rPr lang="en-US" sz="3200" dirty="0">
                <a:latin typeface="Montserrat" charset="0"/>
                <a:ea typeface="Montserrat" charset="0"/>
                <a:cs typeface="Montserrat" charset="0"/>
              </a:rPr>
              <a:t>/fol_01</a:t>
            </a:r>
          </a:p>
        </p:txBody>
      </p:sp>
    </p:spTree>
    <p:extLst>
      <p:ext uri="{BB962C8B-B14F-4D97-AF65-F5344CB8AC3E}">
        <p14:creationId xmlns:p14="http://schemas.microsoft.com/office/powerpoint/2010/main" val="375546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ontserrat" charset="0"/>
                <a:ea typeface="Montserrat" charset="0"/>
                <a:cs typeface="Montserrat" charset="0"/>
              </a:rPr>
              <a:t>WRAP UP AND QUESTIONS	</a:t>
            </a:r>
            <a:endParaRPr lang="en-US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Montserrat" charset="0"/>
                <a:ea typeface="Montserrat" charset="0"/>
                <a:cs typeface="Montserrat" charset="0"/>
              </a:rPr>
              <a:t>Before we dismiss, what questions do you have?</a:t>
            </a:r>
          </a:p>
          <a:p>
            <a:r>
              <a:rPr lang="en-US" sz="3600" dirty="0">
                <a:latin typeface="Montserrat" charset="0"/>
                <a:ea typeface="Montserrat" charset="0"/>
                <a:cs typeface="Montserrat" charset="0"/>
              </a:rPr>
              <a:t>Group Reflection in chat box:</a:t>
            </a:r>
          </a:p>
          <a:p>
            <a:pPr lvl="1"/>
            <a:r>
              <a:rPr lang="en-US" sz="3400" dirty="0">
                <a:latin typeface="Montserrat" charset="0"/>
                <a:ea typeface="Montserrat" charset="0"/>
                <a:cs typeface="Montserrat" charset="0"/>
              </a:rPr>
              <a:t> * NEW</a:t>
            </a:r>
          </a:p>
          <a:p>
            <a:pPr lvl="1"/>
            <a:r>
              <a:rPr lang="en-US" sz="3400" dirty="0">
                <a:latin typeface="Montserrat" charset="0"/>
                <a:ea typeface="Montserrat" charset="0"/>
                <a:cs typeface="Montserrat" charset="0"/>
              </a:rPr>
              <a:t> ! IMPORTANT</a:t>
            </a:r>
          </a:p>
          <a:p>
            <a:endParaRPr lang="en-US" sz="2000" dirty="0"/>
          </a:p>
          <a:p>
            <a:r>
              <a:rPr lang="en-US" sz="2800" b="1" dirty="0"/>
              <a:t>God bless you and see you </a:t>
            </a:r>
            <a:r>
              <a:rPr lang="en-US" sz="2800" b="1"/>
              <a:t>for session 2!</a:t>
            </a:r>
            <a:endParaRPr lang="en-US" sz="2800" b="1" dirty="0"/>
          </a:p>
          <a:p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0024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Montserrat" charset="0"/>
                <a:ea typeface="Montserrat" charset="0"/>
                <a:cs typeface="Montserrat" charset="0"/>
              </a:rPr>
              <a:t>A WARM 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4" y="1285875"/>
            <a:ext cx="11104521" cy="544701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Montserrat" charset="0"/>
                <a:ea typeface="Montserrat" charset="0"/>
                <a:cs typeface="Montserrat" charset="0"/>
              </a:rPr>
              <a:t>As we begin, please rename what you would like people to call you for this workshop time </a:t>
            </a:r>
            <a:r>
              <a:rPr lang="mr-IN" sz="3200" dirty="0">
                <a:latin typeface="Montserrat" charset="0"/>
                <a:ea typeface="Montserrat" charset="0"/>
                <a:cs typeface="Montserrat" charset="0"/>
              </a:rPr>
              <a:t>–</a:t>
            </a:r>
            <a:r>
              <a:rPr lang="en-US" sz="3200" dirty="0">
                <a:latin typeface="Montserrat" charset="0"/>
                <a:ea typeface="Montserrat" charset="0"/>
                <a:cs typeface="Montserrat" charset="0"/>
              </a:rPr>
              <a:t> it will be recorded and available privately on the DAI Institute</a:t>
            </a:r>
          </a:p>
          <a:p>
            <a:endParaRPr lang="en-US" sz="3200" dirty="0"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sz="3200" dirty="0">
                <a:latin typeface="Montserrat" charset="0"/>
                <a:ea typeface="Montserrat" charset="0"/>
                <a:cs typeface="Montserrat" charset="0"/>
              </a:rPr>
              <a:t>BEGIN RECORDING</a:t>
            </a:r>
          </a:p>
          <a:p>
            <a:endParaRPr lang="en-US" sz="3200" dirty="0"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sz="3200" dirty="0">
                <a:latin typeface="Montserrat" charset="0"/>
                <a:ea typeface="Montserrat" charset="0"/>
                <a:cs typeface="Montserrat" charset="0"/>
              </a:rPr>
              <a:t>Icebreaker &amp; Introductions </a:t>
            </a:r>
          </a:p>
          <a:p>
            <a:pPr marL="0" indent="0">
              <a:buNone/>
            </a:pPr>
            <a:r>
              <a:rPr lang="en-US" sz="3200" dirty="0">
                <a:latin typeface="Montserrat" charset="0"/>
                <a:ea typeface="Montserrat" charset="0"/>
                <a:cs typeface="Montserrat" charset="0"/>
              </a:rPr>
              <a:t>on </a:t>
            </a:r>
            <a:r>
              <a:rPr lang="en-US" sz="3200" dirty="0" err="1">
                <a:latin typeface="Montserrat" charset="0"/>
                <a:ea typeface="Montserrat" charset="0"/>
                <a:cs typeface="Montserrat" charset="0"/>
              </a:rPr>
              <a:t>Menti.com</a:t>
            </a:r>
            <a:r>
              <a:rPr lang="en-US" sz="3200" dirty="0">
                <a:latin typeface="Montserrat" charset="0"/>
                <a:ea typeface="Montserrat" charset="0"/>
                <a:cs typeface="Montserrat" charset="0"/>
              </a:rPr>
              <a:t> </a:t>
            </a:r>
          </a:p>
          <a:p>
            <a:endParaRPr lang="en-US" sz="3200" dirty="0">
              <a:latin typeface="Montserrat" charset="0"/>
              <a:ea typeface="Montserrat" charset="0"/>
              <a:cs typeface="Montserrat" charset="0"/>
            </a:endParaRPr>
          </a:p>
          <a:p>
            <a:pPr lvl="1"/>
            <a:endParaRPr lang="en-US" sz="3000" dirty="0"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3477" y="3916907"/>
            <a:ext cx="5928648" cy="294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67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0026" y="948690"/>
            <a:ext cx="115728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DAY 1 LEARNING OUTCOMES: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Define key terms for online learning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Identify how Zoom time is precious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Describe top factors for making a workshop transformative/effective (</a:t>
            </a:r>
            <a:r>
              <a:rPr lang="en-US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Jamboard</a:t>
            </a:r>
            <a:r>
              <a:rPr lang="en-US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)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Introduce tools to engage participants: </a:t>
            </a:r>
            <a:r>
              <a:rPr lang="en-US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Jamboard</a:t>
            </a:r>
            <a:r>
              <a:rPr lang="en-US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Menti</a:t>
            </a:r>
            <a:r>
              <a:rPr lang="en-US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, Zoom, and Flip Grid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Overview our Facilitation Practice #1 and #2</a:t>
            </a:r>
          </a:p>
          <a:p>
            <a:pPr fontAlgn="ctr"/>
            <a:endParaRPr lang="en-US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fontAlgn="ctr"/>
            <a:r>
              <a:rPr lang="en-US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DAY 2 LEARNING OUTCOMES: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Utilize new tools and the DAI Institute to facilitate learning virtually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Facilitation Practice #1: Teach a short mini lesson in small groups and receive feedback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Understand the importance of observing other facilitators to grow in your own practice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DAY 3 LEARNING OUTCOMES: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Facilitation Practice #2: Teach a short mini lesson in small groups and receive feedback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Self-reflect on new and inspiring ideas, any anticipated challenges, and set a goal</a:t>
            </a:r>
          </a:p>
          <a:p>
            <a:pPr marL="342900" indent="-342900" fontAlgn="ctr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Closure, question and answer time</a:t>
            </a:r>
          </a:p>
          <a:p>
            <a:pPr marL="342900" indent="-342900" fontAlgn="ctr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Graduation with certificates and photo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249" y="5101189"/>
            <a:ext cx="2062162" cy="163169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026" y="156811"/>
            <a:ext cx="10458449" cy="95761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OVERVIEW OF OUR TIME TOGETHER</a:t>
            </a:r>
          </a:p>
        </p:txBody>
      </p:sp>
    </p:spTree>
    <p:extLst>
      <p:ext uri="{BB962C8B-B14F-4D97-AF65-F5344CB8AC3E}">
        <p14:creationId xmlns:p14="http://schemas.microsoft.com/office/powerpoint/2010/main" val="25176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275811" cy="1430673"/>
          </a:xfrm>
        </p:spPr>
        <p:txBody>
          <a:bodyPr/>
          <a:lstStyle/>
          <a:p>
            <a:pPr algn="ctr"/>
            <a:r>
              <a:rPr lang="en-US" sz="3600" dirty="0">
                <a:latin typeface="Montserrat" charset="0"/>
                <a:ea typeface="Montserrat" charset="0"/>
                <a:cs typeface="Montserrat" charset="0"/>
              </a:rPr>
              <a:t>ONLINE LEARNING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0" y="1352831"/>
            <a:ext cx="11377567" cy="504796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ontserrat" charset="0"/>
                <a:ea typeface="Montserrat" charset="0"/>
                <a:cs typeface="Montserrat" charset="0"/>
              </a:rPr>
              <a:t>ASYNCHRONOUS: </a:t>
            </a:r>
            <a:r>
              <a:rPr lang="en-US" dirty="0">
                <a:latin typeface="Montserrat" charset="0"/>
                <a:ea typeface="Montserrat" charset="0"/>
                <a:cs typeface="Montserrat" charset="0"/>
              </a:rPr>
              <a:t>not at the same time, participants learn at their own pace</a:t>
            </a:r>
            <a:endParaRPr lang="en-US" sz="2400" dirty="0"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sz="2400" dirty="0">
                <a:latin typeface="Montserrat" charset="0"/>
                <a:ea typeface="Montserrat" charset="0"/>
                <a:cs typeface="Montserrat" charset="0"/>
              </a:rPr>
              <a:t>SYNCHRONOUS: </a:t>
            </a:r>
            <a:r>
              <a:rPr lang="en-US" dirty="0">
                <a:latin typeface="Montserrat" charset="0"/>
                <a:ea typeface="Montserrat" charset="0"/>
                <a:cs typeface="Montserrat" charset="0"/>
              </a:rPr>
              <a:t>learning at the same time</a:t>
            </a:r>
            <a:endParaRPr lang="en-US" sz="2400" dirty="0">
              <a:latin typeface="Montserrat" charset="0"/>
              <a:ea typeface="Montserrat" charset="0"/>
              <a:cs typeface="Montserrat" charset="0"/>
            </a:endParaRPr>
          </a:p>
          <a:p>
            <a:endParaRPr lang="en-US" sz="2400" dirty="0"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sz="2400" dirty="0">
                <a:latin typeface="Montserrat" charset="0"/>
                <a:ea typeface="Montserrat" charset="0"/>
                <a:cs typeface="Montserrat" charset="0"/>
              </a:rPr>
              <a:t>VIRTUAL/ONLINE</a:t>
            </a:r>
          </a:p>
          <a:p>
            <a:r>
              <a:rPr lang="en-US" sz="2400" dirty="0">
                <a:latin typeface="Montserrat" charset="0"/>
                <a:ea typeface="Montserrat" charset="0"/>
                <a:cs typeface="Montserrat" charset="0"/>
              </a:rPr>
              <a:t>IN-PERSON/FACE TO FACE</a:t>
            </a:r>
          </a:p>
          <a:p>
            <a:r>
              <a:rPr lang="en-US" sz="2400" dirty="0">
                <a:latin typeface="Montserrat" charset="0"/>
                <a:ea typeface="Montserrat" charset="0"/>
                <a:cs typeface="Montserrat" charset="0"/>
              </a:rPr>
              <a:t>BLENDED LEARNING: combines virtual and in-person</a:t>
            </a:r>
          </a:p>
          <a:p>
            <a:endParaRPr lang="en-US" sz="2400" dirty="0"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sz="2400" dirty="0">
                <a:latin typeface="Montserrat" charset="0"/>
                <a:ea typeface="Montserrat" charset="0"/>
                <a:cs typeface="Montserrat" charset="0"/>
              </a:rPr>
              <a:t>FLIPPED CLASSROOM: Prior to class, participants complete assignments, readings, or watch recorded lectures.  During class, participants interact with one another to apply key concepts, collaborate, and discuss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0834" y="2043373"/>
            <a:ext cx="1466566" cy="19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3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4" y="354841"/>
            <a:ext cx="9404723" cy="1114347"/>
          </a:xfrm>
        </p:spPr>
        <p:txBody>
          <a:bodyPr/>
          <a:lstStyle/>
          <a:p>
            <a:r>
              <a:rPr lang="en-US" b="1" dirty="0">
                <a:latin typeface="Montserrat" charset="0"/>
                <a:ea typeface="Montserrat" charset="0"/>
                <a:cs typeface="Montserrat" charset="0"/>
              </a:rPr>
              <a:t>ZOOM TIME IS PRECIOUS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58" y="1228299"/>
            <a:ext cx="10781732" cy="450099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Montserrat" charset="0"/>
                <a:ea typeface="Montserrat" charset="0"/>
                <a:cs typeface="Montserrat" charset="0"/>
              </a:rPr>
              <a:t>Time is limited - every second matters.</a:t>
            </a:r>
          </a:p>
          <a:p>
            <a:r>
              <a:rPr lang="en-US" sz="2800" dirty="0">
                <a:latin typeface="Montserrat" charset="0"/>
                <a:ea typeface="Montserrat" charset="0"/>
                <a:cs typeface="Montserrat" charset="0"/>
              </a:rPr>
              <a:t>Priority during “live” Zoom time is to facilitate active interaction. NO LONG LECTURES.</a:t>
            </a:r>
          </a:p>
          <a:p>
            <a:r>
              <a:rPr lang="en-US" sz="2800" dirty="0">
                <a:latin typeface="Montserrat" charset="0"/>
                <a:ea typeface="Montserrat" charset="0"/>
                <a:cs typeface="Montserrat" charset="0"/>
              </a:rPr>
              <a:t>Ask yourself:</a:t>
            </a:r>
          </a:p>
          <a:p>
            <a:pPr lvl="1"/>
            <a:r>
              <a:rPr lang="en-US" sz="2800" dirty="0">
                <a:latin typeface="Montserrat" charset="0"/>
                <a:ea typeface="Montserrat" charset="0"/>
                <a:cs typeface="Montserrat" charset="0"/>
              </a:rPr>
              <a:t>Asynchronous:  </a:t>
            </a:r>
            <a:r>
              <a:rPr lang="en-US" sz="2400" dirty="0">
                <a:latin typeface="Montserrat" charset="0"/>
                <a:ea typeface="Montserrat" charset="0"/>
                <a:cs typeface="Montserrat" charset="0"/>
              </a:rPr>
              <a:t>What can participants complete on their own before or after our live zoom time?</a:t>
            </a:r>
            <a:endParaRPr lang="en-US" sz="2800" dirty="0">
              <a:latin typeface="Montserrat" charset="0"/>
              <a:ea typeface="Montserrat" charset="0"/>
              <a:cs typeface="Montserrat" charset="0"/>
            </a:endParaRPr>
          </a:p>
          <a:p>
            <a:pPr lvl="1"/>
            <a:r>
              <a:rPr lang="en-US" sz="2800" dirty="0">
                <a:latin typeface="Montserrat" charset="0"/>
                <a:ea typeface="Montserrat" charset="0"/>
                <a:cs typeface="Montserrat" charset="0"/>
              </a:rPr>
              <a:t>Synchronous: </a:t>
            </a:r>
            <a:r>
              <a:rPr lang="en-US" sz="2400" dirty="0">
                <a:latin typeface="Montserrat" charset="0"/>
                <a:ea typeface="Montserrat" charset="0"/>
                <a:cs typeface="Montserrat" charset="0"/>
              </a:rPr>
              <a:t>What are interactive activities or discussion questions that will maximize our learning while we are together?</a:t>
            </a:r>
            <a:endParaRPr lang="en-US" sz="2800" dirty="0"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534" y="1"/>
            <a:ext cx="2952466" cy="184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70904"/>
            <a:ext cx="8686683" cy="1127502"/>
          </a:xfrm>
        </p:spPr>
        <p:txBody>
          <a:bodyPr/>
          <a:lstStyle/>
          <a:p>
            <a:r>
              <a:rPr lang="en-US" sz="4800" dirty="0">
                <a:latin typeface="Montserrat" charset="0"/>
                <a:ea typeface="Montserrat" charset="0"/>
                <a:cs typeface="Montserrat" charset="0"/>
              </a:rPr>
              <a:t>SMALL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9" y="1357312"/>
            <a:ext cx="10872788" cy="4705349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Montserrat" charset="0"/>
                <a:ea typeface="Montserrat" charset="0"/>
                <a:cs typeface="Montserrat" charset="0"/>
              </a:rPr>
              <a:t>We are going to use </a:t>
            </a:r>
            <a:r>
              <a:rPr lang="en-US" sz="3200" dirty="0" err="1">
                <a:latin typeface="Montserrat" charset="0"/>
                <a:ea typeface="Montserrat" charset="0"/>
                <a:cs typeface="Montserrat" charset="0"/>
              </a:rPr>
              <a:t>Jamboard</a:t>
            </a:r>
            <a:r>
              <a:rPr lang="en-US" sz="3200" dirty="0">
                <a:latin typeface="Montserrat" charset="0"/>
                <a:ea typeface="Montserrat" charset="0"/>
                <a:cs typeface="Montserrat" charset="0"/>
              </a:rPr>
              <a:t> to share our thoughts. This is a virtual substitute to sticky notes on chart paper.</a:t>
            </a:r>
          </a:p>
          <a:p>
            <a:endParaRPr lang="en-US" sz="3200" dirty="0"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sz="3200" dirty="0">
                <a:latin typeface="Montserrat" charset="0"/>
                <a:ea typeface="Montserrat" charset="0"/>
                <a:cs typeface="Montserrat" charset="0"/>
              </a:rPr>
              <a:t>TOPIC: Leading Transformative Workshops</a:t>
            </a:r>
          </a:p>
          <a:p>
            <a:pPr lvl="1"/>
            <a:r>
              <a:rPr lang="en-US" sz="3000" dirty="0">
                <a:latin typeface="Montserrat" charset="0"/>
                <a:ea typeface="Montserrat" charset="0"/>
                <a:cs typeface="Montserrat" charset="0"/>
              </a:rPr>
              <a:t> What are the top factors that make a workshop transformative or effective? Think about your own experience attending or facilitating. </a:t>
            </a:r>
          </a:p>
          <a:p>
            <a:pPr lvl="1"/>
            <a:endParaRPr lang="en-US" sz="3000" dirty="0"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sz="3200" dirty="0">
                <a:latin typeface="Montserrat" charset="0"/>
                <a:ea typeface="Montserrat" charset="0"/>
                <a:cs typeface="Montserrat" charset="0"/>
              </a:rPr>
              <a:t>Head to our </a:t>
            </a:r>
            <a:r>
              <a:rPr lang="en-US" sz="3200" dirty="0" err="1">
                <a:latin typeface="Montserrat" charset="0"/>
                <a:ea typeface="Montserrat" charset="0"/>
                <a:cs typeface="Montserrat" charset="0"/>
              </a:rPr>
              <a:t>Jamboard</a:t>
            </a:r>
            <a:r>
              <a:rPr lang="en-US" sz="3200" dirty="0">
                <a:latin typeface="Montserrat" charset="0"/>
                <a:ea typeface="Montserrat" charset="0"/>
                <a:cs typeface="Montserrat" charset="0"/>
              </a:rPr>
              <a:t>: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043" y="5379135"/>
            <a:ext cx="1367051" cy="13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0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203859" cy="1400530"/>
          </a:xfrm>
        </p:spPr>
        <p:txBody>
          <a:bodyPr/>
          <a:lstStyle/>
          <a:p>
            <a:r>
              <a:rPr lang="en-US" sz="4400">
                <a:latin typeface="Montserrat" charset="0"/>
                <a:ea typeface="Montserrat" charset="0"/>
                <a:cs typeface="Montserrat" charset="0"/>
              </a:rPr>
              <a:t>BEHIND THE SCENES: TECH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4" y="1514902"/>
            <a:ext cx="8505515" cy="4585648"/>
          </a:xfrm>
        </p:spPr>
        <p:txBody>
          <a:bodyPr/>
          <a:lstStyle/>
          <a:p>
            <a:r>
              <a:rPr lang="en-US" sz="2800" dirty="0">
                <a:latin typeface="Montserrat" charset="0"/>
                <a:ea typeface="Montserrat" charset="0"/>
                <a:cs typeface="Montserrat" charset="0"/>
              </a:rPr>
              <a:t>Let’s take a peek at the Tech Tools we used:</a:t>
            </a:r>
          </a:p>
          <a:p>
            <a:pPr lvl="1"/>
            <a:r>
              <a:rPr lang="en-US" sz="2400" dirty="0" err="1">
                <a:latin typeface="Montserrat" charset="0"/>
                <a:ea typeface="Montserrat" charset="0"/>
                <a:cs typeface="Montserrat" charset="0"/>
              </a:rPr>
              <a:t>Jamboard</a:t>
            </a:r>
            <a:r>
              <a:rPr lang="en-US" sz="2400" dirty="0">
                <a:latin typeface="Montserrat" charset="0"/>
                <a:ea typeface="Montserrat" charset="0"/>
                <a:cs typeface="Montserrat" charset="0"/>
              </a:rPr>
              <a:t>: How to create and share the link</a:t>
            </a:r>
          </a:p>
          <a:p>
            <a:pPr lvl="1"/>
            <a:r>
              <a:rPr lang="en-US" sz="2400" dirty="0">
                <a:latin typeface="Montserrat" charset="0"/>
                <a:ea typeface="Montserrat" charset="0"/>
                <a:cs typeface="Montserrat" charset="0"/>
              </a:rPr>
              <a:t>Zoom: </a:t>
            </a:r>
            <a:r>
              <a:rPr lang="en-US" sz="2400" dirty="0" err="1">
                <a:latin typeface="Montserrat" charset="0"/>
                <a:ea typeface="Montserrat" charset="0"/>
                <a:cs typeface="Montserrat" charset="0"/>
              </a:rPr>
              <a:t>Screenshare</a:t>
            </a:r>
            <a:r>
              <a:rPr lang="en-US" sz="2400" dirty="0">
                <a:latin typeface="Montserrat" charset="0"/>
                <a:ea typeface="Montserrat" charset="0"/>
                <a:cs typeface="Montserrat" charset="0"/>
              </a:rPr>
              <a:t> and breakout rooms</a:t>
            </a:r>
          </a:p>
          <a:p>
            <a:endParaRPr lang="en-US" dirty="0"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dirty="0">
                <a:latin typeface="Montserrat" charset="0"/>
                <a:ea typeface="Montserrat" charset="0"/>
                <a:cs typeface="Montserrat" charset="0"/>
              </a:rPr>
              <a:t>TUTORIAL VIDEOS:</a:t>
            </a:r>
          </a:p>
          <a:p>
            <a:r>
              <a:rPr lang="en-US" dirty="0">
                <a:latin typeface="Montserrat" charset="0"/>
                <a:ea typeface="Montserrat" charset="0"/>
                <a:cs typeface="Montserrat" charset="0"/>
                <a:hlinkClick r:id="rId2"/>
              </a:rPr>
              <a:t>Click here </a:t>
            </a:r>
            <a:r>
              <a:rPr lang="en-US" dirty="0">
                <a:latin typeface="Montserrat" charset="0"/>
                <a:ea typeface="Montserrat" charset="0"/>
                <a:cs typeface="Montserrat" charset="0"/>
              </a:rPr>
              <a:t>for a Zoom Tutorial Video on Breakout Rooms</a:t>
            </a:r>
          </a:p>
          <a:p>
            <a:r>
              <a:rPr lang="en-US" dirty="0">
                <a:latin typeface="Montserrat" charset="0"/>
                <a:ea typeface="Montserrat" charset="0"/>
                <a:cs typeface="Montserrat" charset="0"/>
                <a:hlinkClick r:id="rId3"/>
              </a:rPr>
              <a:t>Click here </a:t>
            </a:r>
            <a:r>
              <a:rPr lang="en-US" dirty="0">
                <a:latin typeface="Montserrat" charset="0"/>
                <a:ea typeface="Montserrat" charset="0"/>
                <a:cs typeface="Montserrat" charset="0"/>
              </a:rPr>
              <a:t>for how to create a </a:t>
            </a:r>
            <a:r>
              <a:rPr lang="en-US" dirty="0" err="1">
                <a:latin typeface="Montserrat" charset="0"/>
                <a:ea typeface="Montserrat" charset="0"/>
                <a:cs typeface="Montserrat" charset="0"/>
              </a:rPr>
              <a:t>Jamboard</a:t>
            </a:r>
            <a:endParaRPr lang="en-US" dirty="0"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dirty="0">
                <a:latin typeface="Montserrat" charset="0"/>
                <a:ea typeface="Montserrat" charset="0"/>
                <a:cs typeface="Montserrat" charset="0"/>
                <a:hlinkClick r:id="rId4"/>
              </a:rPr>
              <a:t>Click here</a:t>
            </a:r>
            <a:r>
              <a:rPr lang="en-US" dirty="0">
                <a:latin typeface="Montserrat" charset="0"/>
                <a:ea typeface="Montserrat" charset="0"/>
                <a:cs typeface="Montserrat" charset="0"/>
              </a:rPr>
              <a:t> for How to share a </a:t>
            </a:r>
            <a:r>
              <a:rPr lang="en-US" dirty="0" err="1">
                <a:latin typeface="Montserrat" charset="0"/>
                <a:ea typeface="Montserrat" charset="0"/>
                <a:cs typeface="Montserrat" charset="0"/>
              </a:rPr>
              <a:t>Jamboard</a:t>
            </a:r>
            <a:endParaRPr lang="en-US" dirty="0">
              <a:latin typeface="Montserrat" charset="0"/>
              <a:ea typeface="Montserrat" charset="0"/>
              <a:cs typeface="Montserrat" charset="0"/>
            </a:endParaRPr>
          </a:p>
          <a:p>
            <a:pPr lvl="1"/>
            <a:r>
              <a:rPr lang="en-US" dirty="0">
                <a:latin typeface="Montserrat" charset="0"/>
                <a:ea typeface="Montserrat" charset="0"/>
                <a:cs typeface="Montserrat" charset="0"/>
              </a:rPr>
              <a:t>You can also access tutorial videos  through the 5 Tech Tools </a:t>
            </a:r>
            <a:r>
              <a:rPr lang="en-US" dirty="0" err="1">
                <a:latin typeface="Montserrat" charset="0"/>
                <a:ea typeface="Montserrat" charset="0"/>
                <a:cs typeface="Montserrat" charset="0"/>
              </a:rPr>
              <a:t>Hypderdoc</a:t>
            </a:r>
            <a:r>
              <a:rPr lang="en-US" dirty="0">
                <a:latin typeface="Montserrat" charset="0"/>
                <a:ea typeface="Montserrat" charset="0"/>
                <a:cs typeface="Montserrat" charset="0"/>
              </a:rPr>
              <a:t> on our Cohort page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9539" y="2415654"/>
            <a:ext cx="2944958" cy="382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1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76061" cy="1321491"/>
          </a:xfrm>
        </p:spPr>
        <p:txBody>
          <a:bodyPr/>
          <a:lstStyle/>
          <a:p>
            <a:r>
              <a:rPr lang="en-US" sz="4000" b="1" dirty="0">
                <a:latin typeface="Montserrat" charset="0"/>
                <a:ea typeface="Montserrat" charset="0"/>
                <a:cs typeface="Montserrat" charset="0"/>
              </a:rPr>
              <a:t>FACILITATION PRACTICE #1 &amp;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56" y="1364776"/>
            <a:ext cx="9378169" cy="5049672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Montserrat" charset="0"/>
                <a:ea typeface="Montserrat" charset="0"/>
                <a:cs typeface="Montserrat" charset="0"/>
              </a:rPr>
              <a:t>Learn by DOING</a:t>
            </a:r>
          </a:p>
          <a:p>
            <a:endParaRPr lang="en-US" sz="2800" dirty="0"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sz="2800" dirty="0">
                <a:latin typeface="Montserrat" charset="0"/>
                <a:ea typeface="Montserrat" charset="0"/>
                <a:cs typeface="Montserrat" charset="0"/>
              </a:rPr>
              <a:t>You will have TWO opportunities to practice facilitating in small groups.</a:t>
            </a:r>
          </a:p>
          <a:p>
            <a:pPr lvl="1"/>
            <a:r>
              <a:rPr lang="en-US" sz="2600" dirty="0">
                <a:latin typeface="Montserrat" charset="0"/>
                <a:ea typeface="Montserrat" charset="0"/>
                <a:cs typeface="Montserrat" charset="0"/>
              </a:rPr>
              <a:t>Practice #1: Building a sense of community</a:t>
            </a:r>
          </a:p>
          <a:p>
            <a:pPr lvl="1"/>
            <a:r>
              <a:rPr lang="en-US" sz="2600" dirty="0">
                <a:latin typeface="Montserrat" charset="0"/>
                <a:ea typeface="Montserrat" charset="0"/>
                <a:cs typeface="Montserrat" charset="0"/>
              </a:rPr>
              <a:t>Practice #2: Engaging Facilitation </a:t>
            </a:r>
          </a:p>
          <a:p>
            <a:endParaRPr lang="en-US" sz="2800" dirty="0"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sz="2800" dirty="0">
                <a:latin typeface="Montserrat" charset="0"/>
                <a:ea typeface="Montserrat" charset="0"/>
                <a:cs typeface="Montserrat" charset="0"/>
              </a:rPr>
              <a:t>Utilize a checklist to prepare and reflect</a:t>
            </a:r>
          </a:p>
          <a:p>
            <a:pPr lvl="1"/>
            <a:r>
              <a:rPr lang="en-US" sz="2600" dirty="0">
                <a:latin typeface="Montserrat" charset="0"/>
                <a:ea typeface="Montserrat" charset="0"/>
                <a:cs typeface="Montserrat" charset="0"/>
              </a:rPr>
              <a:t>Share MS Word file in Zoom chat</a:t>
            </a:r>
          </a:p>
          <a:p>
            <a:pPr lvl="1"/>
            <a:r>
              <a:rPr lang="en-US" sz="2600" dirty="0">
                <a:latin typeface="Montserrat" charset="0"/>
                <a:ea typeface="Montserrat" charset="0"/>
                <a:cs typeface="Montserrat" charset="0"/>
              </a:rPr>
              <a:t>It will also be available on the cohort page</a:t>
            </a:r>
          </a:p>
          <a:p>
            <a:endParaRPr lang="en-US" sz="2800" dirty="0"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4566" y="3663346"/>
            <a:ext cx="3549615" cy="319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04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Montserrat" charset="0"/>
                <a:ea typeface="Montserrat" charset="0"/>
                <a:cs typeface="Montserrat" charset="0"/>
              </a:rPr>
              <a:t>FACILITATORS ARE THE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24" y="1385887"/>
            <a:ext cx="7612063" cy="533804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ontserrat" charset="0"/>
                <a:ea typeface="Montserrat" charset="0"/>
                <a:cs typeface="Montserrat" charset="0"/>
              </a:rPr>
              <a:t>Tools are tools, but what makes a workshop transformative is the interaction between the facilitator and the participants.  </a:t>
            </a:r>
          </a:p>
          <a:p>
            <a:endParaRPr lang="en-US" sz="2800" dirty="0"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sz="2800" dirty="0">
                <a:latin typeface="Montserrat" charset="0"/>
                <a:ea typeface="Montserrat" charset="0"/>
                <a:cs typeface="Montserrat" charset="0"/>
              </a:rPr>
              <a:t>So whether you’re face-to-face using a microphone, a projector, tables and chairs, or virtual on Zoom, </a:t>
            </a:r>
            <a:r>
              <a:rPr lang="en-US" sz="2800" dirty="0" err="1">
                <a:latin typeface="Montserrat" charset="0"/>
                <a:ea typeface="Montserrat" charset="0"/>
                <a:cs typeface="Montserrat" charset="0"/>
              </a:rPr>
              <a:t>FlipGrid</a:t>
            </a:r>
            <a:r>
              <a:rPr lang="en-US" sz="2800" dirty="0">
                <a:latin typeface="Montserrat" charset="0"/>
                <a:ea typeface="Montserrat" charset="0"/>
                <a:cs typeface="Montserrat" charset="0"/>
              </a:rPr>
              <a:t> or </a:t>
            </a:r>
            <a:r>
              <a:rPr lang="en-US" sz="2800" dirty="0" err="1">
                <a:latin typeface="Montserrat" charset="0"/>
                <a:ea typeface="Montserrat" charset="0"/>
                <a:cs typeface="Montserrat" charset="0"/>
              </a:rPr>
              <a:t>Menti</a:t>
            </a:r>
            <a:r>
              <a:rPr lang="en-US" sz="2800" dirty="0">
                <a:latin typeface="Montserrat" charset="0"/>
                <a:ea typeface="Montserrat" charset="0"/>
                <a:cs typeface="Montserrat" charset="0"/>
              </a:rPr>
              <a:t>, the most important aspect is connecting with your participants to guide and lead the learning.</a:t>
            </a:r>
          </a:p>
          <a:p>
            <a:endParaRPr lang="en-US" sz="2800" dirty="0"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899" y="1279259"/>
            <a:ext cx="4012441" cy="300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44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53770</TotalTime>
  <Words>744</Words>
  <Application>Microsoft Macintosh PowerPoint</Application>
  <PresentationFormat>Widescreen</PresentationFormat>
  <Paragraphs>97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Montserrat</vt:lpstr>
      <vt:lpstr>Wingdings 3</vt:lpstr>
      <vt:lpstr>Ion</vt:lpstr>
      <vt:lpstr>PowerPoint Presentation</vt:lpstr>
      <vt:lpstr>A WARM WELCOME</vt:lpstr>
      <vt:lpstr>OVERVIEW OF OUR TIME TOGETHER</vt:lpstr>
      <vt:lpstr>ONLINE LEARNING DEFINITIONS</vt:lpstr>
      <vt:lpstr>ZOOM TIME IS PRECIOUS TIME</vt:lpstr>
      <vt:lpstr>SMALL GROUP DISCUSSION</vt:lpstr>
      <vt:lpstr>BEHIND THE SCENES: TECH TOOLS</vt:lpstr>
      <vt:lpstr>FACILITATION PRACTICE #1 &amp; #2</vt:lpstr>
      <vt:lpstr>FACILITATORS ARE THE KEY</vt:lpstr>
      <vt:lpstr>TECH TOOL: FLIP GRID </vt:lpstr>
      <vt:lpstr>HOMEWORK  [for Wednesday December 9]</vt:lpstr>
      <vt:lpstr>WRAP UP AND QUESTIONS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</dc:title>
  <dc:creator>Jacob &amp; Marcie Cantleberry</dc:creator>
  <cp:lastModifiedBy>Jacob &amp; Marcie Cantleberry</cp:lastModifiedBy>
  <cp:revision>294</cp:revision>
  <dcterms:created xsi:type="dcterms:W3CDTF">2017-09-22T12:19:29Z</dcterms:created>
  <dcterms:modified xsi:type="dcterms:W3CDTF">2020-12-07T17:49:38Z</dcterms:modified>
</cp:coreProperties>
</file>